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23/04/1441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23/04/1441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23/04/1441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JO" sz="3200" b="1" dirty="0"/>
              <a:t>أدوات ووسائل الحوسبة في المكتبات</a:t>
            </a:r>
            <a:r>
              <a:rPr lang="ar-JO" sz="3200" dirty="0"/>
              <a:t/>
            </a:r>
            <a:br>
              <a:rPr lang="ar-JO" sz="3200" dirty="0"/>
            </a:br>
            <a:endParaRPr lang="ar-JO" sz="3200" dirty="0"/>
          </a:p>
        </p:txBody>
      </p:sp>
      <p:sp>
        <p:nvSpPr>
          <p:cNvPr id="3" name="عنصر نائب للمحتوى 2"/>
          <p:cNvSpPr>
            <a:spLocks noGrp="1"/>
          </p:cNvSpPr>
          <p:nvPr>
            <p:ph idx="1"/>
          </p:nvPr>
        </p:nvSpPr>
        <p:spPr/>
        <p:txBody>
          <a:bodyPr>
            <a:normAutofit fontScale="70000" lnSpcReduction="20000"/>
          </a:bodyPr>
          <a:lstStyle/>
          <a:p>
            <a:r>
              <a:rPr lang="ar-JO" b="1" dirty="0"/>
              <a:t>تحتاج الحوسبة في المكتبات، بمختلف أنواعها ومستوياتها إلى مجموعة من الأدوت (</a:t>
            </a:r>
            <a:r>
              <a:rPr lang="en-US" b="1" dirty="0"/>
              <a:t>Tools) </a:t>
            </a:r>
            <a:r>
              <a:rPr lang="ar-JO" b="1" dirty="0"/>
              <a:t>التي تساعد العاملين على مثل هذه الحوسبة في إنجاز أعمالهم على الوجه المطاوب. ومن هذه الأدوات والوسائل المكنـز (</a:t>
            </a:r>
            <a:r>
              <a:rPr lang="en-US" b="1" dirty="0"/>
              <a:t>Thesaurus) ، </a:t>
            </a:r>
            <a:r>
              <a:rPr lang="ar-JO" b="1" dirty="0"/>
              <a:t>وتركيبـة تراسل البيانات (</a:t>
            </a:r>
            <a:r>
              <a:rPr lang="en-US" b="1" dirty="0"/>
              <a:t>Common Communication Format) </a:t>
            </a:r>
            <a:r>
              <a:rPr lang="ar-JO" b="1" dirty="0"/>
              <a:t>ملف الإسناد (</a:t>
            </a:r>
            <a:r>
              <a:rPr lang="en-US" b="1" dirty="0"/>
              <a:t>Authority File)، </a:t>
            </a:r>
            <a:r>
              <a:rPr lang="ar-JO" b="1" dirty="0"/>
              <a:t>أو كما يسمى أحياناً ملف الأستاذ، وما شابه ذلك من الأدوات التي سنفصل لها.</a:t>
            </a:r>
            <a:r>
              <a:rPr lang="ar-JO" dirty="0"/>
              <a:t/>
            </a:r>
            <a:br>
              <a:rPr lang="ar-JO" dirty="0"/>
            </a:br>
            <a:r>
              <a:rPr lang="ar-JO" b="1" dirty="0"/>
              <a:t>اولاً: المكانـز </a:t>
            </a:r>
            <a:r>
              <a:rPr lang="en-US" b="1" dirty="0"/>
              <a:t>Thesauri:</a:t>
            </a:r>
            <a:r>
              <a:rPr lang="en-US" dirty="0"/>
              <a:t/>
            </a:r>
            <a:br>
              <a:rPr lang="en-US" dirty="0"/>
            </a:br>
            <a:r>
              <a:rPr lang="ar-JO" b="1" dirty="0"/>
              <a:t>المكنز </a:t>
            </a:r>
            <a:r>
              <a:rPr lang="en-US" b="1" dirty="0"/>
              <a:t>Thesaurus </a:t>
            </a:r>
            <a:r>
              <a:rPr lang="ar-JO" b="1" dirty="0"/>
              <a:t>هو من ركائز التحليل الموضوعي (</a:t>
            </a:r>
            <a:r>
              <a:rPr lang="en-US" b="1" dirty="0"/>
              <a:t>Subject Analysis) </a:t>
            </a:r>
            <a:r>
              <a:rPr lang="ar-JO" b="1" dirty="0"/>
              <a:t>في حوسبة المكتبات وفهارسها، يشتمل على قائمة بالمصطلحات المتفق عليها، أو الواصفات (</a:t>
            </a:r>
            <a:r>
              <a:rPr lang="en-US" b="1" dirty="0"/>
              <a:t>Descriptors) </a:t>
            </a:r>
            <a:r>
              <a:rPr lang="ar-JO" b="1" dirty="0"/>
              <a:t>التي تستخدم لتقنين وتحديد المفاهيم الموجودة في المطبوعات وغير المطبوعات. وهذه الواصفات عندما تنظم ويتم عرضها بشكل ما تبين العلاقات ذات الطبيعة الدلالية أو الهرمية. والمكنز، من حيث وظيفته، هو وسيلة لضبط مصطلحات تستخدم للترجمة أو إعادة صياغة اللغة الطبيعية للوثائق أو لغة المستفيدين، إلى لغة مقيدة، أو لغة نظام أكثر تقييداً، وتسمى أحياناً لغة التوثيق. وهي لغة مبنية للاستخدام في نظم تخزين واسترجاع المعلومات.</a:t>
            </a:r>
            <a:r>
              <a:rPr lang="ar-JO" dirty="0"/>
              <a:t/>
            </a:r>
            <a:br>
              <a:rPr lang="ar-JO" dirty="0"/>
            </a:br>
            <a:endParaRPr lang="ar-JO" dirty="0"/>
          </a:p>
          <a:p>
            <a:endParaRPr lang="ar-JO" dirty="0"/>
          </a:p>
        </p:txBody>
      </p:sp>
    </p:spTree>
    <p:extLst>
      <p:ext uri="{BB962C8B-B14F-4D97-AF65-F5344CB8AC3E}">
        <p14:creationId xmlns:p14="http://schemas.microsoft.com/office/powerpoint/2010/main" val="933743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0000" lnSpcReduction="20000"/>
          </a:bodyPr>
          <a:lstStyle/>
          <a:p>
            <a:r>
              <a:rPr lang="ar-JO" b="1" dirty="0"/>
              <a:t>وتعرف المصطلحات المتوفرة في المكنز، والتي يسمح باستخدامها لأغراض تكشيف (</a:t>
            </a:r>
            <a:r>
              <a:rPr lang="en-US" b="1" dirty="0"/>
              <a:t>Indexing) </a:t>
            </a:r>
            <a:r>
              <a:rPr lang="ar-JO" b="1" dirty="0"/>
              <a:t>محتويات الوثائق، المطلوب تخزينها في الحاسوب، باسم واصفات (</a:t>
            </a:r>
            <a:r>
              <a:rPr lang="en-US" b="1" dirty="0"/>
              <a:t>Descriptors), </a:t>
            </a:r>
            <a:r>
              <a:rPr lang="ar-JO" b="1" dirty="0"/>
              <a:t>وتعكس الواصفات هذه في المكنز مصطلحات تعني مفاهيم أو تركيبات لمفاهيم، أو مصطلحات تسمى كيانات منفردة، مثل الأسماء الجغرافية أو السياسية (العراق، البحرين...) أو التسميات والمسميات (الزيتون، الزراعة ...) أو أسماء الأشخاص وأسماء الهيئات، وأسماء المشاريع، أو غير ذلك.</a:t>
            </a:r>
            <a:r>
              <a:rPr lang="ar-JO" dirty="0"/>
              <a:t/>
            </a:r>
            <a:br>
              <a:rPr lang="ar-JO" dirty="0"/>
            </a:br>
            <a:r>
              <a:rPr lang="ar-JO" b="1" dirty="0"/>
              <a:t>وعلى هذا الأساس فالمكنز هو أداة مهمة، كلغة مقيدة (</a:t>
            </a:r>
            <a:r>
              <a:rPr lang="en-US" b="1" dirty="0"/>
              <a:t>controlled language) </a:t>
            </a:r>
            <a:r>
              <a:rPr lang="ar-JO" b="1" dirty="0"/>
              <a:t>للشخص القائم على إعداد الكشافات، وهو أيضاً أداة للباحث، وكلاهما مستفيد منه. فالمكشف (</a:t>
            </a:r>
            <a:r>
              <a:rPr lang="en-US" b="1" dirty="0"/>
              <a:t>indexer) </a:t>
            </a:r>
            <a:r>
              <a:rPr lang="ar-JO" b="1" dirty="0"/>
              <a:t>يعتمد عليه في الوصول إلى الواصفات المناسبة التي ينبغي عليه استخدامها في وصف الوثيقة، والباحث يعتمد عليها في الحصول على الواصفات المطلوبة التي عليه استخدامها في وصف حاجاته، وهي بالتالي ستكون الواصفات التي تتفق مع واصفات النظام. وبعبارات أوضح فإن المكنز هو اللغة المشتركة وحلقة الوصل بين المكشف والباحث. ونستطيع أن نحدد الأغراض الرئيسية للمكنز بالآتي:</a:t>
            </a:r>
            <a:r>
              <a:rPr lang="ar-JO" dirty="0"/>
              <a:t/>
            </a:r>
            <a:br>
              <a:rPr lang="ar-JO" dirty="0"/>
            </a:br>
            <a:endParaRPr lang="ar-JO" dirty="0"/>
          </a:p>
        </p:txBody>
      </p:sp>
    </p:spTree>
    <p:extLst>
      <p:ext uri="{BB962C8B-B14F-4D97-AF65-F5344CB8AC3E}">
        <p14:creationId xmlns:p14="http://schemas.microsoft.com/office/powerpoint/2010/main" val="445286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0000" lnSpcReduction="20000"/>
          </a:bodyPr>
          <a:lstStyle/>
          <a:p>
            <a:r>
              <a:rPr lang="ar-JO" b="1" dirty="0"/>
              <a:t>1. إنه يسمح للمكشف أن يصف محتويات الوثيقة ومعلوماتها بطريقة أكثر إكتمالاً، وعلى مستويات مختلفة من العمومية، ومن وجهات نظر فنية متعددة. وبعبارة أخرى فإنه يتيح للمكشف تمثيل موضوع الوثيقة ومحتواها بطريقة ثابتة موحدة.</a:t>
            </a:r>
            <a:r>
              <a:rPr lang="ar-JO" dirty="0"/>
              <a:t/>
            </a:r>
            <a:br>
              <a:rPr lang="ar-JO" dirty="0"/>
            </a:br>
            <a:r>
              <a:rPr lang="ar-JO" b="1" dirty="0"/>
              <a:t>2. إنه يحضر المصطلحات المستخدمة من قبل الباحث في توافق مع المصطلحات المستخدمة من قبل المكشف.</a:t>
            </a:r>
            <a:r>
              <a:rPr lang="ar-JO" dirty="0"/>
              <a:t/>
            </a:r>
            <a:br>
              <a:rPr lang="ar-JO" dirty="0"/>
            </a:br>
            <a:r>
              <a:rPr lang="ar-JO" b="1" dirty="0"/>
              <a:t>3. يمد المكنز الباحث بالوسائل التي تمكنه من تعديل استراتيجية البحث، من أجل الوصول إلى المعلومات وتحقيق استدعاء عال، حسبما تتطلب الظروف المتنوعة.</a:t>
            </a:r>
            <a:r>
              <a:rPr lang="ar-JO" dirty="0"/>
              <a:t/>
            </a:r>
            <a:br>
              <a:rPr lang="ar-JO" dirty="0"/>
            </a:br>
            <a:r>
              <a:rPr lang="ar-JO" b="1" dirty="0"/>
              <a:t>وهنالك مكانز متعددة، عامة ومتخصصة في مجال موضوعي متخصص، والذي يهمنا هنا هو المكانز الخاصة بالمجالات الطبية والصحية، سواء كانت باللغة الإنكليزية، أو معربة. فقد قام المكتب الإقليمي لشرق المتوسط (</a:t>
            </a:r>
            <a:r>
              <a:rPr lang="en-US" b="1" dirty="0"/>
              <a:t>EMRO) </a:t>
            </a:r>
            <a:r>
              <a:rPr lang="ar-JO" b="1" dirty="0"/>
              <a:t>في منظمة الصحة العالمية (</a:t>
            </a:r>
            <a:r>
              <a:rPr lang="en-US" b="1" dirty="0"/>
              <a:t>WHO) </a:t>
            </a:r>
            <a:r>
              <a:rPr lang="ar-JO" b="1" dirty="0"/>
              <a:t>بتعريب قائمة رؤوس موضوعات المكتبة الطبية الوطنية المعروف اختصاراً باسم (</a:t>
            </a:r>
            <a:r>
              <a:rPr lang="en-US" b="1" dirty="0"/>
              <a:t>MeSH). </a:t>
            </a:r>
            <a:r>
              <a:rPr lang="ar-JO" b="1" dirty="0"/>
              <a:t>ومن المؤمل أن يتم طبعه باللغتين العربية والإنكليزية، مع الملاحق والتحديثات الضرورية التي تحتاجها المكتبات ومراكز المعلومات الطبية في المنطقة.</a:t>
            </a:r>
            <a:r>
              <a:rPr lang="ar-JO" dirty="0"/>
              <a:t/>
            </a:r>
            <a:br>
              <a:rPr lang="ar-JO" dirty="0"/>
            </a:br>
            <a:endParaRPr lang="ar-JO" dirty="0"/>
          </a:p>
        </p:txBody>
      </p:sp>
    </p:spTree>
    <p:extLst>
      <p:ext uri="{BB962C8B-B14F-4D97-AF65-F5344CB8AC3E}">
        <p14:creationId xmlns:p14="http://schemas.microsoft.com/office/powerpoint/2010/main" val="1217459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lstStyle/>
          <a:p>
            <a:endParaRPr lang="ar-JO"/>
          </a:p>
        </p:txBody>
      </p:sp>
    </p:spTree>
    <p:extLst>
      <p:ext uri="{BB962C8B-B14F-4D97-AF65-F5344CB8AC3E}">
        <p14:creationId xmlns:p14="http://schemas.microsoft.com/office/powerpoint/2010/main" val="82278249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188</Words>
  <Application>Microsoft Office PowerPoint</Application>
  <PresentationFormat>عرض على الشاشة (3:4)‏</PresentationFormat>
  <Paragraphs>4</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أدوات ووسائل الحوسبة في المكتبات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أدوات ووسائل الحوسبة في المكتبات </dc:title>
  <dc:creator>gega</dc:creator>
  <cp:lastModifiedBy>gega</cp:lastModifiedBy>
  <cp:revision>1</cp:revision>
  <dcterms:created xsi:type="dcterms:W3CDTF">2019-12-20T13:55:05Z</dcterms:created>
  <dcterms:modified xsi:type="dcterms:W3CDTF">2019-12-20T17:14:07Z</dcterms:modified>
</cp:coreProperties>
</file>